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sldIdLst>
    <p:sldId id="256" r:id="rId2"/>
    <p:sldId id="257" r:id="rId3"/>
    <p:sldId id="259" r:id="rId4"/>
    <p:sldId id="260" r:id="rId5"/>
    <p:sldId id="261" r:id="rId6"/>
    <p:sldId id="262" r:id="rId7"/>
    <p:sldId id="263" r:id="rId8"/>
    <p:sldId id="264" r:id="rId9"/>
    <p:sldId id="25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40" autoAdjust="0"/>
    <p:restoredTop sz="94660"/>
  </p:normalViewPr>
  <p:slideViewPr>
    <p:cSldViewPr snapToGrid="0">
      <p:cViewPr varScale="1">
        <p:scale>
          <a:sx n="112" d="100"/>
          <a:sy n="112" d="100"/>
        </p:scale>
        <p:origin x="10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Podstrechnyy" userId="d3275ce00c86cd55" providerId="LiveId" clId="{0AE7B5D4-5BB8-48E1-BE52-4659878A4781}"/>
    <pc:docChg chg="modSld">
      <pc:chgData name="Alexander Podstrechnyy" userId="d3275ce00c86cd55" providerId="LiveId" clId="{0AE7B5D4-5BB8-48E1-BE52-4659878A4781}" dt="2021-11-08T14:18:23.879" v="0" actId="20577"/>
      <pc:docMkLst>
        <pc:docMk/>
      </pc:docMkLst>
      <pc:sldChg chg="modSp mod">
        <pc:chgData name="Alexander Podstrechnyy" userId="d3275ce00c86cd55" providerId="LiveId" clId="{0AE7B5D4-5BB8-48E1-BE52-4659878A4781}" dt="2021-11-08T14:18:23.879" v="0" actId="20577"/>
        <pc:sldMkLst>
          <pc:docMk/>
          <pc:sldMk cId="1379405591" sldId="256"/>
        </pc:sldMkLst>
        <pc:spChg chg="mod">
          <ac:chgData name="Alexander Podstrechnyy" userId="d3275ce00c86cd55" providerId="LiveId" clId="{0AE7B5D4-5BB8-48E1-BE52-4659878A4781}" dt="2021-11-08T14:18:23.879" v="0" actId="20577"/>
          <ac:spMkLst>
            <pc:docMk/>
            <pc:sldMk cId="1379405591" sldId="256"/>
            <ac:spMk id="2" creationId="{DDE48C9B-D80A-4BCD-ABBA-37DC9117A70D}"/>
          </ac:spMkLst>
        </pc:spChg>
      </pc:sldChg>
    </pc:docChg>
  </pc:docChgLst>
  <pc:docChgLst>
    <pc:chgData name="Alexander Podstrechnyy" userId="d3275ce00c86cd55" providerId="LiveId" clId="{A286AC40-C2FC-4807-8CFE-293EDA50A8AD}"/>
    <pc:docChg chg="undo custSel addSld delSld modSld sldOrd">
      <pc:chgData name="Alexander Podstrechnyy" userId="d3275ce00c86cd55" providerId="LiveId" clId="{A286AC40-C2FC-4807-8CFE-293EDA50A8AD}" dt="2022-02-17T19:25:25.285" v="21" actId="2696"/>
      <pc:docMkLst>
        <pc:docMk/>
      </pc:docMkLst>
      <pc:sldChg chg="addSp modSp new mod">
        <pc:chgData name="Alexander Podstrechnyy" userId="d3275ce00c86cd55" providerId="LiveId" clId="{A286AC40-C2FC-4807-8CFE-293EDA50A8AD}" dt="2022-02-17T19:24:55.510" v="14" actId="1076"/>
        <pc:sldMkLst>
          <pc:docMk/>
          <pc:sldMk cId="4135739599" sldId="258"/>
        </pc:sldMkLst>
        <pc:spChg chg="mod">
          <ac:chgData name="Alexander Podstrechnyy" userId="d3275ce00c86cd55" providerId="LiveId" clId="{A286AC40-C2FC-4807-8CFE-293EDA50A8AD}" dt="2022-02-17T19:24:36.027" v="10" actId="20577"/>
          <ac:spMkLst>
            <pc:docMk/>
            <pc:sldMk cId="4135739599" sldId="258"/>
            <ac:spMk id="2" creationId="{B9B2F5CF-A5EE-42D0-ABAA-707D3B5BEC32}"/>
          </ac:spMkLst>
        </pc:spChg>
        <pc:spChg chg="mod">
          <ac:chgData name="Alexander Podstrechnyy" userId="d3275ce00c86cd55" providerId="LiveId" clId="{A286AC40-C2FC-4807-8CFE-293EDA50A8AD}" dt="2022-02-17T19:24:50.269" v="13" actId="14100"/>
          <ac:spMkLst>
            <pc:docMk/>
            <pc:sldMk cId="4135739599" sldId="258"/>
            <ac:spMk id="3" creationId="{FC50D1E4-37A6-4925-A9F3-31CB3187E39D}"/>
          </ac:spMkLst>
        </pc:spChg>
        <pc:picChg chg="add mod">
          <ac:chgData name="Alexander Podstrechnyy" userId="d3275ce00c86cd55" providerId="LiveId" clId="{A286AC40-C2FC-4807-8CFE-293EDA50A8AD}" dt="2022-02-17T19:24:39.928" v="11"/>
          <ac:picMkLst>
            <pc:docMk/>
            <pc:sldMk cId="4135739599" sldId="258"/>
            <ac:picMk id="4" creationId="{097ACAFC-C44A-490B-AFEB-0F6233DDBAE3}"/>
          </ac:picMkLst>
        </pc:picChg>
        <pc:picChg chg="add mod">
          <ac:chgData name="Alexander Podstrechnyy" userId="d3275ce00c86cd55" providerId="LiveId" clId="{A286AC40-C2FC-4807-8CFE-293EDA50A8AD}" dt="2022-02-17T19:24:55.510" v="14" actId="1076"/>
          <ac:picMkLst>
            <pc:docMk/>
            <pc:sldMk cId="4135739599" sldId="258"/>
            <ac:picMk id="5" creationId="{23BEAA48-FE2F-4041-AC78-6AB448DE9B4A}"/>
          </ac:picMkLst>
        </pc:picChg>
      </pc:sldChg>
      <pc:sldChg chg="addSp modSp new del mod ord">
        <pc:chgData name="Alexander Podstrechnyy" userId="d3275ce00c86cd55" providerId="LiveId" clId="{A286AC40-C2FC-4807-8CFE-293EDA50A8AD}" dt="2022-02-17T19:25:25.285" v="21" actId="2696"/>
        <pc:sldMkLst>
          <pc:docMk/>
          <pc:sldMk cId="2886316542" sldId="259"/>
        </pc:sldMkLst>
        <pc:spChg chg="mod">
          <ac:chgData name="Alexander Podstrechnyy" userId="d3275ce00c86cd55" providerId="LiveId" clId="{A286AC40-C2FC-4807-8CFE-293EDA50A8AD}" dt="2022-02-17T19:25:18.591" v="20" actId="14100"/>
          <ac:spMkLst>
            <pc:docMk/>
            <pc:sldMk cId="2886316542" sldId="259"/>
            <ac:spMk id="3" creationId="{91103A8D-138C-4F59-8E3A-1D609C3CBFD2}"/>
          </ac:spMkLst>
        </pc:spChg>
        <pc:picChg chg="add mod">
          <ac:chgData name="Alexander Podstrechnyy" userId="d3275ce00c86cd55" providerId="LiveId" clId="{A286AC40-C2FC-4807-8CFE-293EDA50A8AD}" dt="2022-02-17T19:25:14.206" v="18"/>
          <ac:picMkLst>
            <pc:docMk/>
            <pc:sldMk cId="2886316542" sldId="259"/>
            <ac:picMk id="4" creationId="{FC72EB0E-73B2-42C1-A85C-CCA2E7B16444}"/>
          </ac:picMkLst>
        </pc:picChg>
      </pc:sldChg>
    </pc:docChg>
  </pc:docChgLst>
  <pc:docChgLst>
    <pc:chgData name="Alexander Podstrechnyy" userId="d3275ce00c86cd55" providerId="LiveId" clId="{2D9B787D-26FB-41CD-8212-14F478004667}"/>
    <pc:docChg chg="undo custSel addSld modSld">
      <pc:chgData name="Alexander Podstrechnyy" userId="d3275ce00c86cd55" providerId="LiveId" clId="{2D9B787D-26FB-41CD-8212-14F478004667}" dt="2021-10-05T15:02:06.949" v="285" actId="20577"/>
      <pc:docMkLst>
        <pc:docMk/>
      </pc:docMkLst>
      <pc:sldChg chg="addSp delSp modSp new mod">
        <pc:chgData name="Alexander Podstrechnyy" userId="d3275ce00c86cd55" providerId="LiveId" clId="{2D9B787D-26FB-41CD-8212-14F478004667}" dt="2021-10-05T15:02:06.949" v="285" actId="20577"/>
        <pc:sldMkLst>
          <pc:docMk/>
          <pc:sldMk cId="1379405591" sldId="256"/>
        </pc:sldMkLst>
        <pc:spChg chg="mod">
          <ac:chgData name="Alexander Podstrechnyy" userId="d3275ce00c86cd55" providerId="LiveId" clId="{2D9B787D-26FB-41CD-8212-14F478004667}" dt="2021-10-05T15:02:06.949" v="285" actId="20577"/>
          <ac:spMkLst>
            <pc:docMk/>
            <pc:sldMk cId="1379405591" sldId="256"/>
            <ac:spMk id="2" creationId="{DDE48C9B-D80A-4BCD-ABBA-37DC9117A70D}"/>
          </ac:spMkLst>
        </pc:spChg>
        <pc:spChg chg="mod">
          <ac:chgData name="Alexander Podstrechnyy" userId="d3275ce00c86cd55" providerId="LiveId" clId="{2D9B787D-26FB-41CD-8212-14F478004667}" dt="2021-10-05T14:48:36.474" v="266" actId="122"/>
          <ac:spMkLst>
            <pc:docMk/>
            <pc:sldMk cId="1379405591" sldId="256"/>
            <ac:spMk id="3" creationId="{34595F56-21B9-4CDD-AFA7-D60F38DD520B}"/>
          </ac:spMkLst>
        </pc:spChg>
        <pc:spChg chg="add del mod">
          <ac:chgData name="Alexander Podstrechnyy" userId="d3275ce00c86cd55" providerId="LiveId" clId="{2D9B787D-26FB-41CD-8212-14F478004667}" dt="2021-10-05T14:40:01.667" v="10" actId="478"/>
          <ac:spMkLst>
            <pc:docMk/>
            <pc:sldMk cId="1379405591" sldId="256"/>
            <ac:spMk id="5" creationId="{23163967-571E-441D-B4A7-0F439E4AC679}"/>
          </ac:spMkLst>
        </pc:spChg>
        <pc:spChg chg="add del mod">
          <ac:chgData name="Alexander Podstrechnyy" userId="d3275ce00c86cd55" providerId="LiveId" clId="{2D9B787D-26FB-41CD-8212-14F478004667}" dt="2021-10-05T14:41:01.282" v="70"/>
          <ac:spMkLst>
            <pc:docMk/>
            <pc:sldMk cId="1379405591" sldId="256"/>
            <ac:spMk id="7" creationId="{2BC61E85-1170-4AE0-A6B0-E5ADA68359E2}"/>
          </ac:spMkLst>
        </pc:spChg>
        <pc:spChg chg="add mod">
          <ac:chgData name="Alexander Podstrechnyy" userId="d3275ce00c86cd55" providerId="LiveId" clId="{2D9B787D-26FB-41CD-8212-14F478004667}" dt="2021-10-05T14:49:41.437" v="275" actId="164"/>
          <ac:spMkLst>
            <pc:docMk/>
            <pc:sldMk cId="1379405591" sldId="256"/>
            <ac:spMk id="9" creationId="{C8996FC2-1FA7-4876-8AC9-0277A54B720C}"/>
          </ac:spMkLst>
        </pc:spChg>
        <pc:spChg chg="add mod">
          <ac:chgData name="Alexander Podstrechnyy" userId="d3275ce00c86cd55" providerId="LiveId" clId="{2D9B787D-26FB-41CD-8212-14F478004667}" dt="2021-10-05T14:48:53.877" v="271" actId="571"/>
          <ac:spMkLst>
            <pc:docMk/>
            <pc:sldMk cId="1379405591" sldId="256"/>
            <ac:spMk id="11" creationId="{0A3BAD56-CDD8-40B4-A1A9-B0068CD13A23}"/>
          </ac:spMkLst>
        </pc:spChg>
        <pc:spChg chg="add mod">
          <ac:chgData name="Alexander Podstrechnyy" userId="d3275ce00c86cd55" providerId="LiveId" clId="{2D9B787D-26FB-41CD-8212-14F478004667}" dt="2021-10-05T14:48:53.510" v="270" actId="571"/>
          <ac:spMkLst>
            <pc:docMk/>
            <pc:sldMk cId="1379405591" sldId="256"/>
            <ac:spMk id="13" creationId="{17EBE799-8000-4090-8FBC-CCF49C8A35B7}"/>
          </ac:spMkLst>
        </pc:spChg>
        <pc:grpChg chg="add mod">
          <ac:chgData name="Alexander Podstrechnyy" userId="d3275ce00c86cd55" providerId="LiveId" clId="{2D9B787D-26FB-41CD-8212-14F478004667}" dt="2021-10-05T14:49:43.825" v="276" actId="1076"/>
          <ac:grpSpMkLst>
            <pc:docMk/>
            <pc:sldMk cId="1379405591" sldId="256"/>
            <ac:grpSpMk id="14" creationId="{84A3D148-2761-4178-9D7C-3CFCD04AEFD8}"/>
          </ac:grpSpMkLst>
        </pc:grpChg>
        <pc:picChg chg="add del mod">
          <ac:chgData name="Alexander Podstrechnyy" userId="d3275ce00c86cd55" providerId="LiveId" clId="{2D9B787D-26FB-41CD-8212-14F478004667}" dt="2021-10-05T14:40:01.667" v="10" actId="478"/>
          <ac:picMkLst>
            <pc:docMk/>
            <pc:sldMk cId="1379405591" sldId="256"/>
            <ac:picMk id="4" creationId="{6E70229F-D3E1-438A-82AF-EDA9818125F8}"/>
          </ac:picMkLst>
        </pc:picChg>
        <pc:picChg chg="add del mod">
          <ac:chgData name="Alexander Podstrechnyy" userId="d3275ce00c86cd55" providerId="LiveId" clId="{2D9B787D-26FB-41CD-8212-14F478004667}" dt="2021-10-05T14:41:01.282" v="70"/>
          <ac:picMkLst>
            <pc:docMk/>
            <pc:sldMk cId="1379405591" sldId="256"/>
            <ac:picMk id="6" creationId="{E5C486B6-722A-49BA-9F07-9A7A81D500C1}"/>
          </ac:picMkLst>
        </pc:picChg>
        <pc:picChg chg="add mod">
          <ac:chgData name="Alexander Podstrechnyy" userId="d3275ce00c86cd55" providerId="LiveId" clId="{2D9B787D-26FB-41CD-8212-14F478004667}" dt="2021-10-05T14:49:41.437" v="275" actId="164"/>
          <ac:picMkLst>
            <pc:docMk/>
            <pc:sldMk cId="1379405591" sldId="256"/>
            <ac:picMk id="8" creationId="{0A56AE5F-0C9D-42FA-835D-2460559032AF}"/>
          </ac:picMkLst>
        </pc:picChg>
        <pc:picChg chg="add mod">
          <ac:chgData name="Alexander Podstrechnyy" userId="d3275ce00c86cd55" providerId="LiveId" clId="{2D9B787D-26FB-41CD-8212-14F478004667}" dt="2021-10-05T14:48:53.877" v="271" actId="571"/>
          <ac:picMkLst>
            <pc:docMk/>
            <pc:sldMk cId="1379405591" sldId="256"/>
            <ac:picMk id="10" creationId="{B853AC8D-0BCF-48A7-9AA9-FBC43FCDD465}"/>
          </ac:picMkLst>
        </pc:picChg>
        <pc:picChg chg="add mod">
          <ac:chgData name="Alexander Podstrechnyy" userId="d3275ce00c86cd55" providerId="LiveId" clId="{2D9B787D-26FB-41CD-8212-14F478004667}" dt="2021-10-05T14:48:53.510" v="270" actId="571"/>
          <ac:picMkLst>
            <pc:docMk/>
            <pc:sldMk cId="1379405591" sldId="256"/>
            <ac:picMk id="12" creationId="{E2743B9E-A9B5-4F93-91F0-820A1440F9AD}"/>
          </ac:picMkLst>
        </pc:picChg>
      </pc:sldChg>
      <pc:sldChg chg="modSp new mod">
        <pc:chgData name="Alexander Podstrechnyy" userId="d3275ce00c86cd55" providerId="LiveId" clId="{2D9B787D-26FB-41CD-8212-14F478004667}" dt="2021-10-05T14:48:06.444" v="262" actId="12"/>
        <pc:sldMkLst>
          <pc:docMk/>
          <pc:sldMk cId="314960510" sldId="257"/>
        </pc:sldMkLst>
        <pc:spChg chg="mod">
          <ac:chgData name="Alexander Podstrechnyy" userId="d3275ce00c86cd55" providerId="LiveId" clId="{2D9B787D-26FB-41CD-8212-14F478004667}" dt="2021-10-05T14:44:44.604" v="203"/>
          <ac:spMkLst>
            <pc:docMk/>
            <pc:sldMk cId="314960510" sldId="257"/>
            <ac:spMk id="2" creationId="{1356F216-8E53-4328-949D-6BA6D2B7F4A7}"/>
          </ac:spMkLst>
        </pc:spChg>
        <pc:spChg chg="mod">
          <ac:chgData name="Alexander Podstrechnyy" userId="d3275ce00c86cd55" providerId="LiveId" clId="{2D9B787D-26FB-41CD-8212-14F478004667}" dt="2021-10-05T14:48:06.444" v="262" actId="12"/>
          <ac:spMkLst>
            <pc:docMk/>
            <pc:sldMk cId="314960510" sldId="257"/>
            <ac:spMk id="3" creationId="{98D7C995-1FB2-43E8-81C4-2FC212DC3AE2}"/>
          </ac:spMkLst>
        </pc:spChg>
      </pc:sldChg>
      <pc:sldMasterChg chg="addSldLayout">
        <pc:chgData name="Alexander Podstrechnyy" userId="d3275ce00c86cd55" providerId="LiveId" clId="{2D9B787D-26FB-41CD-8212-14F478004667}" dt="2021-10-05T14:38:22.764" v="0" actId="680"/>
        <pc:sldMasterMkLst>
          <pc:docMk/>
          <pc:sldMasterMk cId="2645070519" sldId="2147483648"/>
        </pc:sldMasterMkLst>
        <pc:sldLayoutChg chg="add">
          <pc:chgData name="Alexander Podstrechnyy" userId="d3275ce00c86cd55" providerId="LiveId" clId="{2D9B787D-26FB-41CD-8212-14F478004667}" dt="2021-10-05T14:38:22.764" v="0" actId="680"/>
          <pc:sldLayoutMkLst>
            <pc:docMk/>
            <pc:sldMasterMk cId="2645070519" sldId="2147483648"/>
            <pc:sldLayoutMk cId="4189521943" sldId="2147483649"/>
          </pc:sldLayoutMkLst>
        </pc:sldLayoutChg>
      </pc:sldMasterChg>
    </pc:docChg>
  </pc:docChgLst>
  <pc:docChgLst>
    <pc:chgData name="Alexander Podstrechnyy" userId="d3275ce00c86cd55" providerId="LiveId" clId="{6850558A-6D02-4415-99AF-84CC7F751F47}"/>
    <pc:docChg chg="modSld">
      <pc:chgData name="Alexander Podstrechnyy" userId="d3275ce00c86cd55" providerId="LiveId" clId="{6850558A-6D02-4415-99AF-84CC7F751F47}" dt="2021-11-08T14:18:00.032" v="116"/>
      <pc:docMkLst>
        <pc:docMk/>
      </pc:docMkLst>
      <pc:sldChg chg="modSp mod">
        <pc:chgData name="Alexander Podstrechnyy" userId="d3275ce00c86cd55" providerId="LiveId" clId="{6850558A-6D02-4415-99AF-84CC7F751F47}" dt="2021-11-08T14:18:00.032" v="116"/>
        <pc:sldMkLst>
          <pc:docMk/>
          <pc:sldMk cId="1379405591" sldId="256"/>
        </pc:sldMkLst>
        <pc:spChg chg="mod">
          <ac:chgData name="Alexander Podstrechnyy" userId="d3275ce00c86cd55" providerId="LiveId" clId="{6850558A-6D02-4415-99AF-84CC7F751F47}" dt="2021-11-08T14:18:00.032" v="116"/>
          <ac:spMkLst>
            <pc:docMk/>
            <pc:sldMk cId="1379405591" sldId="256"/>
            <ac:spMk id="2" creationId="{DDE48C9B-D80A-4BCD-ABBA-37DC9117A70D}"/>
          </ac:spMkLst>
        </pc:spChg>
        <pc:spChg chg="mod">
          <ac:chgData name="Alexander Podstrechnyy" userId="d3275ce00c86cd55" providerId="LiveId" clId="{6850558A-6D02-4415-99AF-84CC7F751F47}" dt="2021-11-08T14:13:31.785" v="114" actId="20577"/>
          <ac:spMkLst>
            <pc:docMk/>
            <pc:sldMk cId="1379405591" sldId="256"/>
            <ac:spMk id="3" creationId="{34595F56-21B9-4CDD-AFA7-D60F38DD520B}"/>
          </ac:spMkLst>
        </pc:spChg>
      </pc:sldChg>
      <pc:sldChg chg="modSp">
        <pc:chgData name="Alexander Podstrechnyy" userId="d3275ce00c86cd55" providerId="LiveId" clId="{6850558A-6D02-4415-99AF-84CC7F751F47}" dt="2021-11-08T14:18:00.032" v="116"/>
        <pc:sldMkLst>
          <pc:docMk/>
          <pc:sldMk cId="314960510" sldId="257"/>
        </pc:sldMkLst>
        <pc:spChg chg="mod">
          <ac:chgData name="Alexander Podstrechnyy" userId="d3275ce00c86cd55" providerId="LiveId" clId="{6850558A-6D02-4415-99AF-84CC7F751F47}" dt="2021-11-08T14:18:00.032" v="116"/>
          <ac:spMkLst>
            <pc:docMk/>
            <pc:sldMk cId="314960510" sldId="257"/>
            <ac:spMk id="2" creationId="{1356F216-8E53-4328-949D-6BA6D2B7F4A7}"/>
          </ac:spMkLst>
        </pc:spChg>
        <pc:spChg chg="mod">
          <ac:chgData name="Alexander Podstrechnyy" userId="d3275ce00c86cd55" providerId="LiveId" clId="{6850558A-6D02-4415-99AF-84CC7F751F47}" dt="2021-11-08T14:18:00.032" v="116"/>
          <ac:spMkLst>
            <pc:docMk/>
            <pc:sldMk cId="314960510" sldId="257"/>
            <ac:spMk id="3" creationId="{98D7C995-1FB2-43E8-81C4-2FC212DC3AE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a:t>Образец заголовка</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99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93308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0371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00279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0EBB0C4-6273-4C6E-B9BD-2EDC30F1CD52}" type="datetimeFigureOut">
              <a:rPr lang="en-US" smtClean="0"/>
              <a:t>4/6/2022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103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4/6/2022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107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4/6/2022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2897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4/6/2022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2560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4/6/2022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91157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4/6/2022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87801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C9CAD897-D46E-4AD2-BD9B-49DD3E640873}" type="datetimeFigureOut">
              <a:rPr lang="en-US" smtClean="0"/>
              <a:t>4/6/2022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96494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4/6/2022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95758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E48C9B-D80A-4BCD-ABBA-37DC9117A70D}"/>
              </a:ext>
            </a:extLst>
          </p:cNvPr>
          <p:cNvSpPr>
            <a:spLocks noGrp="1"/>
          </p:cNvSpPr>
          <p:nvPr>
            <p:ph type="ctrTitle"/>
          </p:nvPr>
        </p:nvSpPr>
        <p:spPr/>
        <p:txBody>
          <a:bodyPr/>
          <a:lstStyle/>
          <a:p>
            <a:pPr algn="ctr"/>
            <a:r>
              <a:rPr lang="ru-RU" sz="3600" b="1" dirty="0"/>
              <a:t>Тема:</a:t>
            </a:r>
            <a:br>
              <a:rPr lang="ru-RU" sz="3600" dirty="0"/>
            </a:br>
            <a:r>
              <a:rPr lang="ru-RU" sz="3600" dirty="0"/>
              <a:t>Экономические новости России.</a:t>
            </a:r>
            <a:endParaRPr lang="en-US" sz="3600" dirty="0"/>
          </a:p>
        </p:txBody>
      </p:sp>
      <p:sp>
        <p:nvSpPr>
          <p:cNvPr id="3" name="Подзаголовок 2">
            <a:extLst>
              <a:ext uri="{FF2B5EF4-FFF2-40B4-BE49-F238E27FC236}">
                <a16:creationId xmlns:a16="http://schemas.microsoft.com/office/drawing/2014/main" id="{34595F56-21B9-4CDD-AFA7-D60F38DD520B}"/>
              </a:ext>
            </a:extLst>
          </p:cNvPr>
          <p:cNvSpPr>
            <a:spLocks noGrp="1"/>
          </p:cNvSpPr>
          <p:nvPr>
            <p:ph type="subTitle" idx="1"/>
          </p:nvPr>
        </p:nvSpPr>
        <p:spPr>
          <a:xfrm>
            <a:off x="3395133" y="4634316"/>
            <a:ext cx="5401733" cy="1464732"/>
          </a:xfrm>
        </p:spPr>
        <p:txBody>
          <a:bodyPr>
            <a:normAutofit/>
          </a:bodyPr>
          <a:lstStyle/>
          <a:p>
            <a:pPr algn="ctr"/>
            <a:r>
              <a:rPr lang="ru-RU" sz="1600" b="1" dirty="0"/>
              <a:t>Подготовил: </a:t>
            </a:r>
            <a:r>
              <a:rPr lang="ru-RU" sz="1600" dirty="0" err="1"/>
              <a:t>подстречный</a:t>
            </a:r>
            <a:r>
              <a:rPr lang="ru-RU" sz="1600" dirty="0"/>
              <a:t> </a:t>
            </a:r>
            <a:r>
              <a:rPr lang="ru-RU" sz="1600" dirty="0" err="1"/>
              <a:t>а.в</a:t>
            </a:r>
            <a:r>
              <a:rPr lang="ru-RU" sz="1600" dirty="0"/>
              <a:t> – 1э2</a:t>
            </a:r>
            <a:endParaRPr lang="ru-RU" sz="1600" b="1" dirty="0"/>
          </a:p>
          <a:p>
            <a:pPr algn="ctr"/>
            <a:r>
              <a:rPr lang="ru-RU" sz="1600" b="1" dirty="0"/>
              <a:t>Проверил: </a:t>
            </a:r>
            <a:r>
              <a:rPr lang="ru-RU" sz="1600" dirty="0"/>
              <a:t>преподаватель микроэкономики Хачатурян К.С.</a:t>
            </a:r>
          </a:p>
        </p:txBody>
      </p:sp>
      <p:grpSp>
        <p:nvGrpSpPr>
          <p:cNvPr id="14" name="Группа 13">
            <a:extLst>
              <a:ext uri="{FF2B5EF4-FFF2-40B4-BE49-F238E27FC236}">
                <a16:creationId xmlns:a16="http://schemas.microsoft.com/office/drawing/2014/main" id="{84A3D148-2761-4178-9D7C-3CFCD04AEFD8}"/>
              </a:ext>
            </a:extLst>
          </p:cNvPr>
          <p:cNvGrpSpPr/>
          <p:nvPr/>
        </p:nvGrpSpPr>
        <p:grpSpPr>
          <a:xfrm>
            <a:off x="4130234" y="449748"/>
            <a:ext cx="3992492" cy="1458856"/>
            <a:chOff x="4099754" y="449748"/>
            <a:chExt cx="3992492" cy="1458856"/>
          </a:xfrm>
        </p:grpSpPr>
        <p:pic>
          <p:nvPicPr>
            <p:cNvPr id="8" name="Изображение 9">
              <a:extLst>
                <a:ext uri="{FF2B5EF4-FFF2-40B4-BE49-F238E27FC236}">
                  <a16:creationId xmlns:a16="http://schemas.microsoft.com/office/drawing/2014/main" id="{0A56AE5F-0C9D-42FA-835D-2460559032AF}"/>
                </a:ext>
              </a:extLst>
            </p:cNvPr>
            <p:cNvPicPr>
              <a:picLocks noChangeAspect="1"/>
            </p:cNvPicPr>
            <p:nvPr/>
          </p:nvPicPr>
          <p:blipFill>
            <a:blip r:embed="rId2"/>
            <a:stretch>
              <a:fillRect/>
            </a:stretch>
          </p:blipFill>
          <p:spPr>
            <a:xfrm>
              <a:off x="4099754" y="449748"/>
              <a:ext cx="3694682" cy="1149652"/>
            </a:xfrm>
            <a:prstGeom prst="rect">
              <a:avLst/>
            </a:prstGeom>
          </p:spPr>
        </p:pic>
        <p:sp>
          <p:nvSpPr>
            <p:cNvPr id="9" name="TextBox 8">
              <a:extLst>
                <a:ext uri="{FF2B5EF4-FFF2-40B4-BE49-F238E27FC236}">
                  <a16:creationId xmlns:a16="http://schemas.microsoft.com/office/drawing/2014/main" id="{C8996FC2-1FA7-4876-8AC9-0277A54B720C}"/>
                </a:ext>
              </a:extLst>
            </p:cNvPr>
            <p:cNvSpPr txBox="1"/>
            <p:nvPr/>
          </p:nvSpPr>
          <p:spPr>
            <a:xfrm>
              <a:off x="4099754" y="1539272"/>
              <a:ext cx="3992492" cy="369332"/>
            </a:xfrm>
            <a:prstGeom prst="rect">
              <a:avLst/>
            </a:prstGeom>
            <a:noFill/>
          </p:spPr>
          <p:txBody>
            <a:bodyPr wrap="square" rtlCol="0">
              <a:spAutoFit/>
            </a:bodyPr>
            <a:lstStyle/>
            <a:p>
              <a:r>
                <a:rPr lang="ru-RU" b="1" dirty="0">
                  <a:solidFill>
                    <a:srgbClr val="951A1D"/>
                  </a:solidFill>
                </a:rPr>
                <a:t>МОСКОВСКИЙ ОБЛАСТНОЙ ФИЛИАЛ</a:t>
              </a:r>
              <a:endParaRPr lang="en-US" b="1" dirty="0">
                <a:solidFill>
                  <a:srgbClr val="951A1D"/>
                </a:solidFill>
              </a:endParaRPr>
            </a:p>
          </p:txBody>
        </p:sp>
      </p:grpSp>
    </p:spTree>
    <p:extLst>
      <p:ext uri="{BB962C8B-B14F-4D97-AF65-F5344CB8AC3E}">
        <p14:creationId xmlns:p14="http://schemas.microsoft.com/office/powerpoint/2010/main" val="1379405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56F216-8E53-4328-949D-6BA6D2B7F4A7}"/>
              </a:ext>
            </a:extLst>
          </p:cNvPr>
          <p:cNvSpPr>
            <a:spLocks noGrp="1"/>
          </p:cNvSpPr>
          <p:nvPr>
            <p:ph type="title"/>
          </p:nvPr>
        </p:nvSpPr>
        <p:spPr/>
        <p:txBody>
          <a:bodyPr/>
          <a:lstStyle/>
          <a:p>
            <a:r>
              <a:rPr lang="ru-RU" dirty="0"/>
              <a:t>Содержание</a:t>
            </a:r>
            <a:endParaRPr lang="en-US" dirty="0"/>
          </a:p>
        </p:txBody>
      </p:sp>
      <p:sp>
        <p:nvSpPr>
          <p:cNvPr id="3" name="Объект 2">
            <a:extLst>
              <a:ext uri="{FF2B5EF4-FFF2-40B4-BE49-F238E27FC236}">
                <a16:creationId xmlns:a16="http://schemas.microsoft.com/office/drawing/2014/main" id="{98D7C995-1FB2-43E8-81C4-2FC212DC3AE2}"/>
              </a:ext>
            </a:extLst>
          </p:cNvPr>
          <p:cNvSpPr>
            <a:spLocks noGrp="1"/>
          </p:cNvSpPr>
          <p:nvPr>
            <p:ph idx="1"/>
          </p:nvPr>
        </p:nvSpPr>
        <p:spPr>
          <a:xfrm>
            <a:off x="1097280" y="1845733"/>
            <a:ext cx="4998720" cy="4657618"/>
          </a:xfrm>
        </p:spPr>
        <p:txBody>
          <a:bodyPr>
            <a:normAutofit fontScale="92500" lnSpcReduction="20000"/>
          </a:bodyPr>
          <a:lstStyle/>
          <a:p>
            <a:pPr>
              <a:buFont typeface="Wingdings" panose="05000000000000000000" pitchFamily="2" charset="2"/>
              <a:buChar char="q"/>
            </a:pPr>
            <a:r>
              <a:rPr lang="ru-RU" dirty="0"/>
              <a:t> </a:t>
            </a:r>
            <a:r>
              <a:rPr lang="ru-RU" b="1" dirty="0"/>
              <a:t>РБК: </a:t>
            </a:r>
            <a:r>
              <a:rPr lang="ru-RU" dirty="0"/>
              <a:t>Недельная инфляция впервые после ужесточения санкций опустилась ниже 1%</a:t>
            </a:r>
          </a:p>
          <a:p>
            <a:pPr>
              <a:buFont typeface="Wingdings" panose="05000000000000000000" pitchFamily="2" charset="2"/>
              <a:buChar char="q"/>
            </a:pPr>
            <a:r>
              <a:rPr lang="ru-RU" dirty="0"/>
              <a:t> </a:t>
            </a:r>
            <a:r>
              <a:rPr lang="ru-RU" b="1" dirty="0"/>
              <a:t>Коммерсантъ: </a:t>
            </a:r>
            <a:r>
              <a:rPr lang="ru-RU" dirty="0"/>
              <a:t>ФНС и МВД начали отслеживать куплю-продажу валюты в соцсетях</a:t>
            </a:r>
          </a:p>
          <a:p>
            <a:pPr>
              <a:buFont typeface="Wingdings" panose="05000000000000000000" pitchFamily="2" charset="2"/>
              <a:buChar char="q"/>
            </a:pPr>
            <a:r>
              <a:rPr lang="ru-RU" dirty="0"/>
              <a:t> </a:t>
            </a:r>
            <a:r>
              <a:rPr lang="en-US" b="1" dirty="0"/>
              <a:t>Lenta.ru: </a:t>
            </a:r>
            <a:r>
              <a:rPr lang="ru-RU" dirty="0"/>
              <a:t>Выдача кредитов наличными в России упала почти на 90 процентов</a:t>
            </a:r>
          </a:p>
          <a:p>
            <a:pPr>
              <a:buFont typeface="Wingdings" panose="05000000000000000000" pitchFamily="2" charset="2"/>
              <a:buChar char="q"/>
            </a:pPr>
            <a:r>
              <a:rPr lang="ru-RU" dirty="0"/>
              <a:t> </a:t>
            </a:r>
            <a:r>
              <a:rPr lang="en-US" b="1" dirty="0"/>
              <a:t>Lenta.ru:</a:t>
            </a:r>
            <a:r>
              <a:rPr lang="en-US" dirty="0"/>
              <a:t> </a:t>
            </a:r>
            <a:r>
              <a:rPr lang="ru-RU" dirty="0"/>
              <a:t>Carlsberg задумалась о продаже российских активов «Черноголовке»</a:t>
            </a:r>
          </a:p>
          <a:p>
            <a:pPr>
              <a:buFont typeface="Wingdings" panose="05000000000000000000" pitchFamily="2" charset="2"/>
              <a:buChar char="q"/>
            </a:pPr>
            <a:r>
              <a:rPr lang="ru-RU" b="1" dirty="0"/>
              <a:t> Интерфакс: </a:t>
            </a:r>
            <a:r>
              <a:rPr lang="ru-RU" dirty="0"/>
              <a:t>Доллар опустился ниже 80 руб. впервые с 23 февраля</a:t>
            </a:r>
          </a:p>
          <a:p>
            <a:pPr>
              <a:buFont typeface="Wingdings" panose="05000000000000000000" pitchFamily="2" charset="2"/>
              <a:buChar char="q"/>
            </a:pPr>
            <a:r>
              <a:rPr lang="ru-RU" dirty="0"/>
              <a:t> </a:t>
            </a:r>
            <a:r>
              <a:rPr lang="ru-RU" b="1" dirty="0"/>
              <a:t>Коммерсантъ: </a:t>
            </a:r>
            <a:r>
              <a:rPr lang="ru-RU" dirty="0"/>
              <a:t>Госдума приняла закон о делистинге российских компаний с иностранных бирж</a:t>
            </a:r>
          </a:p>
          <a:p>
            <a:pPr>
              <a:buFont typeface="Wingdings" panose="05000000000000000000" pitchFamily="2" charset="2"/>
              <a:buChar char="q"/>
            </a:pPr>
            <a:r>
              <a:rPr lang="ru-RU" dirty="0"/>
              <a:t> Источники информации</a:t>
            </a:r>
          </a:p>
          <a:p>
            <a:pPr>
              <a:buFont typeface="Wingdings" panose="05000000000000000000" pitchFamily="2" charset="2"/>
              <a:buChar char="q"/>
            </a:pPr>
            <a:endParaRPr lang="ru-RU" dirty="0"/>
          </a:p>
          <a:p>
            <a:pPr>
              <a:buFont typeface="Wingdings" panose="05000000000000000000" pitchFamily="2" charset="2"/>
              <a:buChar char="Ø"/>
            </a:pPr>
            <a:endParaRPr lang="en-US" dirty="0"/>
          </a:p>
        </p:txBody>
      </p:sp>
      <p:pic>
        <p:nvPicPr>
          <p:cNvPr id="4" name="Picture 2">
            <a:extLst>
              <a:ext uri="{FF2B5EF4-FFF2-40B4-BE49-F238E27FC236}">
                <a16:creationId xmlns:a16="http://schemas.microsoft.com/office/drawing/2014/main" id="{6742164C-9538-4FDB-8D4D-C55FFE0A3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145" y="1845733"/>
            <a:ext cx="2595418" cy="1081424"/>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D6BBBD83-9635-4FC6-8EC6-893253ADFAB8}"/>
              </a:ext>
            </a:extLst>
          </p:cNvPr>
          <p:cNvPicPr>
            <a:picLocks noChangeAspect="1"/>
          </p:cNvPicPr>
          <p:nvPr/>
        </p:nvPicPr>
        <p:blipFill>
          <a:blip r:embed="rId3"/>
          <a:stretch>
            <a:fillRect/>
          </a:stretch>
        </p:blipFill>
        <p:spPr>
          <a:xfrm>
            <a:off x="9171708" y="2845714"/>
            <a:ext cx="2435360" cy="742456"/>
          </a:xfrm>
          <a:prstGeom prst="rect">
            <a:avLst/>
          </a:prstGeom>
        </p:spPr>
      </p:pic>
      <p:pic>
        <p:nvPicPr>
          <p:cNvPr id="7" name="Picture 4">
            <a:extLst>
              <a:ext uri="{FF2B5EF4-FFF2-40B4-BE49-F238E27FC236}">
                <a16:creationId xmlns:a16="http://schemas.microsoft.com/office/drawing/2014/main" id="{02471038-C11F-4E92-ADBB-DB77FA82C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200" y="3678874"/>
            <a:ext cx="3193516" cy="5310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A916818-3755-488D-AD3E-5B27618371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8052" y="4551698"/>
            <a:ext cx="3435927" cy="63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6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606D6C-1C58-42BC-B789-6DB76E285A52}"/>
              </a:ext>
            </a:extLst>
          </p:cNvPr>
          <p:cNvSpPr>
            <a:spLocks noGrp="1"/>
          </p:cNvSpPr>
          <p:nvPr>
            <p:ph type="title"/>
          </p:nvPr>
        </p:nvSpPr>
        <p:spPr/>
        <p:txBody>
          <a:bodyPr>
            <a:normAutofit/>
          </a:bodyPr>
          <a:lstStyle/>
          <a:p>
            <a:r>
              <a:rPr lang="ru-RU" sz="4000" dirty="0"/>
              <a:t>Недельная инфляция впервые после ужесточения санкций опустилась ниже 1%</a:t>
            </a:r>
          </a:p>
        </p:txBody>
      </p:sp>
      <p:sp>
        <p:nvSpPr>
          <p:cNvPr id="3" name="Объект 2">
            <a:extLst>
              <a:ext uri="{FF2B5EF4-FFF2-40B4-BE49-F238E27FC236}">
                <a16:creationId xmlns:a16="http://schemas.microsoft.com/office/drawing/2014/main" id="{89CD74A3-687D-4F8A-9A96-C2AC10C83F32}"/>
              </a:ext>
            </a:extLst>
          </p:cNvPr>
          <p:cNvSpPr>
            <a:spLocks noGrp="1"/>
          </p:cNvSpPr>
          <p:nvPr>
            <p:ph idx="1"/>
          </p:nvPr>
        </p:nvSpPr>
        <p:spPr>
          <a:xfrm>
            <a:off x="6096000" y="1845734"/>
            <a:ext cx="5059680" cy="4555066"/>
          </a:xfrm>
        </p:spPr>
        <p:txBody>
          <a:bodyPr>
            <a:normAutofit fontScale="85000" lnSpcReduction="20000"/>
          </a:bodyPr>
          <a:lstStyle/>
          <a:p>
            <a:r>
              <a:rPr lang="ru-RU" dirty="0"/>
              <a:t>Недельная инфляция показала минимальное значение после ужесточения санкций, замедлившись до 0,9%, следует из данных Росстата. Также служба анонсировала изменение методологии мониторинга цен из-за возможного дефицита ряда товаров.</a:t>
            </a:r>
          </a:p>
          <a:p>
            <a:r>
              <a:rPr lang="ru-RU" dirty="0"/>
              <a:t>Потребительские цены в России в период с 26 марта по 1 апреля выросли на 0,9%, сообщил Росстат. Темпы роста замедлились по сравнению с предыдущими четырьмя неделями: с 19 по 25 марта инфляция составила 1,2%, неделей ранее — 1,9%, а до этого она превышала 2%.</a:t>
            </a:r>
          </a:p>
          <a:p>
            <a:r>
              <a:rPr lang="ru-RU" dirty="0"/>
              <a:t>По оценке Минэкономразвития на базе данных Росстата, цены по состоянию на 1 апреля выросли на 16,7% в годовом выражении.</a:t>
            </a:r>
          </a:p>
          <a:p>
            <a:r>
              <a:rPr lang="ru-RU" dirty="0"/>
              <a:t>Росстат публикует недельную статистику по динамике цен с 2008 года, в последний раз недельная инфляция достигала 0,9% в конце декабря 2014 года, а после этого всегда была меньше — вплоть до начала марта 2022 года.</a:t>
            </a:r>
          </a:p>
        </p:txBody>
      </p:sp>
      <p:pic>
        <p:nvPicPr>
          <p:cNvPr id="4" name="Picture 2">
            <a:extLst>
              <a:ext uri="{FF2B5EF4-FFF2-40B4-BE49-F238E27FC236}">
                <a16:creationId xmlns:a16="http://schemas.microsoft.com/office/drawing/2014/main" id="{6DAA2636-8F7A-4D84-BA44-19B88C3A4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E39D4D4-A283-4B9E-AF64-F33F905D0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05" y="2180981"/>
            <a:ext cx="5507237" cy="340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776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0E7AA1-B3EB-4519-B6F9-E2286DE8A2BF}"/>
              </a:ext>
            </a:extLst>
          </p:cNvPr>
          <p:cNvSpPr>
            <a:spLocks noGrp="1"/>
          </p:cNvSpPr>
          <p:nvPr>
            <p:ph type="title"/>
          </p:nvPr>
        </p:nvSpPr>
        <p:spPr/>
        <p:txBody>
          <a:bodyPr>
            <a:normAutofit/>
          </a:bodyPr>
          <a:lstStyle/>
          <a:p>
            <a:r>
              <a:rPr lang="ru-RU" sz="4000" dirty="0"/>
              <a:t>ФНС и МВД отслеживают куплю продажу валюты в соцсетях</a:t>
            </a:r>
          </a:p>
        </p:txBody>
      </p:sp>
      <p:sp>
        <p:nvSpPr>
          <p:cNvPr id="3" name="Объект 2">
            <a:extLst>
              <a:ext uri="{FF2B5EF4-FFF2-40B4-BE49-F238E27FC236}">
                <a16:creationId xmlns:a16="http://schemas.microsoft.com/office/drawing/2014/main" id="{CAAE6CA8-0400-46C9-B8F3-2EB85E6DAAC3}"/>
              </a:ext>
            </a:extLst>
          </p:cNvPr>
          <p:cNvSpPr>
            <a:spLocks noGrp="1"/>
          </p:cNvSpPr>
          <p:nvPr>
            <p:ph idx="1"/>
          </p:nvPr>
        </p:nvSpPr>
        <p:spPr>
          <a:xfrm>
            <a:off x="1097279" y="1845733"/>
            <a:ext cx="5174211" cy="4725664"/>
          </a:xfrm>
        </p:spPr>
        <p:txBody>
          <a:bodyPr>
            <a:normAutofit fontScale="70000" lnSpcReduction="20000"/>
          </a:bodyPr>
          <a:lstStyle/>
          <a:p>
            <a:r>
              <a:rPr lang="ru-RU" dirty="0"/>
              <a:t>Центральный аппарат Федеральной налоговой службы направил своим территориальным органам письмо, в котором поручил организовать взаимодействие с правоохранительными органами и вместе выявлять факты теневой продажи иностранной валюты. Об этом сообщает РБК со ссылкой на документ и источники. Как отмечается в письме, спекулянты продают валюту в обход банков в основном в соцсетях и Telegram-каналах.</a:t>
            </a:r>
          </a:p>
          <a:p>
            <a:r>
              <a:rPr lang="ru-RU" dirty="0"/>
              <a:t>Как отмечается в документе, рост теневого рынка валюты «в нынешних условиях несет угрозу устойчивости валюты РФ и стабильности внутреннего валютного рынка».</a:t>
            </a:r>
          </a:p>
          <a:p>
            <a:r>
              <a:rPr lang="ru-RU" dirty="0"/>
              <a:t>В ФНС изданию сообщили, что служба на постоянной основе осуществляет контроль за такими операциями, в том числе совместно с органами внутренних дел. «В последнее время распространились случаи незаконной купли-продажи иностранной валюты, в связи с чем налоговым органам поручено обратить особое внимание на выявление таких нарушений с учетом имеющихся возможностей органов внутренних дел»,— сказали там.</a:t>
            </a:r>
          </a:p>
          <a:p>
            <a:r>
              <a:rPr lang="ru-RU" dirty="0"/>
              <a:t>В связи с ограничениями, введенными в отношении российской финансовой системы после начала военной операции на Украине, в </a:t>
            </a:r>
            <a:r>
              <a:rPr lang="ru-RU" dirty="0" err="1"/>
              <a:t>даркнете</a:t>
            </a:r>
            <a:r>
              <a:rPr lang="ru-RU" dirty="0"/>
              <a:t> вырос спрос на финансовые услуги, в том числе на такие, за использование которых россиянам грозит уголовная ответственность. Например, предлагалось оформить карту западных банков, чтобы оплачивать иностранные сервисы или вывезти валюту за рубеж сверх лимита Центробанка.</a:t>
            </a:r>
          </a:p>
        </p:txBody>
      </p:sp>
      <p:pic>
        <p:nvPicPr>
          <p:cNvPr id="4" name="Picture 4">
            <a:extLst>
              <a:ext uri="{FF2B5EF4-FFF2-40B4-BE49-F238E27FC236}">
                <a16:creationId xmlns:a16="http://schemas.microsoft.com/office/drawing/2014/main" id="{2CF21F72-3AC4-4442-8357-D0048E576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903492" cy="535709"/>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AE251D04-7FF9-411D-A5BF-86A35EC86C5B}"/>
              </a:ext>
            </a:extLst>
          </p:cNvPr>
          <p:cNvPicPr>
            <a:picLocks noChangeAspect="1"/>
          </p:cNvPicPr>
          <p:nvPr/>
        </p:nvPicPr>
        <p:blipFill>
          <a:blip r:embed="rId3"/>
          <a:stretch>
            <a:fillRect/>
          </a:stretch>
        </p:blipFill>
        <p:spPr>
          <a:xfrm>
            <a:off x="6380084" y="2023963"/>
            <a:ext cx="2886941" cy="1772182"/>
          </a:xfrm>
          <a:prstGeom prst="rect">
            <a:avLst/>
          </a:prstGeom>
        </p:spPr>
      </p:pic>
      <p:pic>
        <p:nvPicPr>
          <p:cNvPr id="10" name="Рисунок 9">
            <a:extLst>
              <a:ext uri="{FF2B5EF4-FFF2-40B4-BE49-F238E27FC236}">
                <a16:creationId xmlns:a16="http://schemas.microsoft.com/office/drawing/2014/main" id="{3C5A30AA-BFDF-4F5A-BB6D-68219CAB4806}"/>
              </a:ext>
            </a:extLst>
          </p:cNvPr>
          <p:cNvPicPr>
            <a:picLocks noChangeAspect="1"/>
          </p:cNvPicPr>
          <p:nvPr/>
        </p:nvPicPr>
        <p:blipFill>
          <a:blip r:embed="rId4"/>
          <a:stretch>
            <a:fillRect/>
          </a:stretch>
        </p:blipFill>
        <p:spPr>
          <a:xfrm>
            <a:off x="8901444" y="3796145"/>
            <a:ext cx="2886940" cy="2404815"/>
          </a:xfrm>
          <a:prstGeom prst="rect">
            <a:avLst/>
          </a:prstGeom>
        </p:spPr>
      </p:pic>
      <p:pic>
        <p:nvPicPr>
          <p:cNvPr id="14" name="Рисунок 13">
            <a:extLst>
              <a:ext uri="{FF2B5EF4-FFF2-40B4-BE49-F238E27FC236}">
                <a16:creationId xmlns:a16="http://schemas.microsoft.com/office/drawing/2014/main" id="{224C2916-C14A-4B24-884E-C6A72E4F7D5D}"/>
              </a:ext>
            </a:extLst>
          </p:cNvPr>
          <p:cNvPicPr>
            <a:picLocks noChangeAspect="1"/>
          </p:cNvPicPr>
          <p:nvPr/>
        </p:nvPicPr>
        <p:blipFill>
          <a:blip r:embed="rId5"/>
          <a:stretch>
            <a:fillRect/>
          </a:stretch>
        </p:blipFill>
        <p:spPr>
          <a:xfrm>
            <a:off x="6597841" y="3927715"/>
            <a:ext cx="2085847" cy="2141673"/>
          </a:xfrm>
          <a:prstGeom prst="rect">
            <a:avLst/>
          </a:prstGeom>
        </p:spPr>
      </p:pic>
      <p:pic>
        <p:nvPicPr>
          <p:cNvPr id="16" name="Рисунок 15">
            <a:extLst>
              <a:ext uri="{FF2B5EF4-FFF2-40B4-BE49-F238E27FC236}">
                <a16:creationId xmlns:a16="http://schemas.microsoft.com/office/drawing/2014/main" id="{6983DBCA-7D6A-4845-8E07-62A82F219FE5}"/>
              </a:ext>
            </a:extLst>
          </p:cNvPr>
          <p:cNvPicPr>
            <a:picLocks noChangeAspect="1"/>
          </p:cNvPicPr>
          <p:nvPr/>
        </p:nvPicPr>
        <p:blipFill>
          <a:blip r:embed="rId6"/>
          <a:stretch>
            <a:fillRect/>
          </a:stretch>
        </p:blipFill>
        <p:spPr>
          <a:xfrm>
            <a:off x="9267025" y="1737360"/>
            <a:ext cx="2955707" cy="2109300"/>
          </a:xfrm>
          <a:prstGeom prst="rect">
            <a:avLst/>
          </a:prstGeom>
        </p:spPr>
      </p:pic>
    </p:spTree>
    <p:extLst>
      <p:ext uri="{BB962C8B-B14F-4D97-AF65-F5344CB8AC3E}">
        <p14:creationId xmlns:p14="http://schemas.microsoft.com/office/powerpoint/2010/main" val="638095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E1AC9A-52F8-4C98-AD9D-23867DCC9149}"/>
              </a:ext>
            </a:extLst>
          </p:cNvPr>
          <p:cNvSpPr>
            <a:spLocks noGrp="1"/>
          </p:cNvSpPr>
          <p:nvPr>
            <p:ph type="title"/>
          </p:nvPr>
        </p:nvSpPr>
        <p:spPr/>
        <p:txBody>
          <a:bodyPr>
            <a:normAutofit/>
          </a:bodyPr>
          <a:lstStyle/>
          <a:p>
            <a:r>
              <a:rPr lang="ru-RU" sz="4000" dirty="0"/>
              <a:t>Выдача кредитов наличными в России упала почти на 90%</a:t>
            </a:r>
          </a:p>
        </p:txBody>
      </p:sp>
      <p:sp>
        <p:nvSpPr>
          <p:cNvPr id="3" name="Объект 2">
            <a:extLst>
              <a:ext uri="{FF2B5EF4-FFF2-40B4-BE49-F238E27FC236}">
                <a16:creationId xmlns:a16="http://schemas.microsoft.com/office/drawing/2014/main" id="{5504606A-144C-4015-815A-3047F8C0349A}"/>
              </a:ext>
            </a:extLst>
          </p:cNvPr>
          <p:cNvSpPr>
            <a:spLocks noGrp="1"/>
          </p:cNvSpPr>
          <p:nvPr>
            <p:ph idx="1"/>
          </p:nvPr>
        </p:nvSpPr>
        <p:spPr>
          <a:xfrm>
            <a:off x="6096000" y="1845733"/>
            <a:ext cx="5059680" cy="4580704"/>
          </a:xfrm>
        </p:spPr>
        <p:txBody>
          <a:bodyPr>
            <a:normAutofit fontScale="77500" lnSpcReduction="20000"/>
          </a:bodyPr>
          <a:lstStyle/>
          <a:p>
            <a:r>
              <a:rPr lang="ru-RU" dirty="0"/>
              <a:t>В марте банки выдали россиянам 454,9 тысячи кредитов наличными, что на 71,8 процента меньше, чем в феврале. Об этом сказано в исследовании Frank RG, пишет РБК.</a:t>
            </a:r>
          </a:p>
          <a:p>
            <a:r>
              <a:rPr lang="ru-RU" dirty="0"/>
              <a:t>Объем кредитов за месяц упал почти на 90 процентов до 76,3 миллиарда рублей. Выдачи необеспеченных кредитов снизились до уровня 2015 года — тогда объем кредитования в этом сегменте был 54,7 миллиарда в январе и 75,2 миллиарда в феврале.</a:t>
            </a:r>
          </a:p>
          <a:p>
            <a:r>
              <a:rPr lang="ru-RU" dirty="0"/>
              <a:t>Автокредитование обвалилось почти на 80 процентов относительно февраля (по общей сумме выдач). За март банки заключили только 20,4 тысячи новых договоров на 21 миллиард рублей.</a:t>
            </a:r>
          </a:p>
          <a:p>
            <a:r>
              <a:rPr lang="ru-RU" dirty="0"/>
              <a:t>Также финансовые организации выдали россиянам 671,5 тысячи ссуд на покупку товаров (минус 8,6 процента к февралю) на 14,4 миллиарда рублей. Это более чем вдвое меньше февральских объемов. Что касается ипотеки, то россияне оформили 168,9 тысячи новых сделок, что почти на четверть превышает показатели февраля. Объем новых ипотечных выдач вырос на 18,9 процента, до 545,5 миллиарда рублей.</a:t>
            </a:r>
          </a:p>
        </p:txBody>
      </p:sp>
      <p:pic>
        <p:nvPicPr>
          <p:cNvPr id="4" name="Picture 4">
            <a:extLst>
              <a:ext uri="{FF2B5EF4-FFF2-40B4-BE49-F238E27FC236}">
                <a16:creationId xmlns:a16="http://schemas.microsoft.com/office/drawing/2014/main" id="{54DF1E5D-CE14-47F4-BC00-012953416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0" y="21100"/>
            <a:ext cx="3193516" cy="5310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880E201-C456-4340-9FF4-8E4F56674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53903"/>
            <a:ext cx="4200258" cy="315019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89CFC7C-468D-44BE-920D-245203BB3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1778" y="4559821"/>
            <a:ext cx="2130321" cy="131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958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51B025-5C0C-44CD-BF98-B80893C0992C}"/>
              </a:ext>
            </a:extLst>
          </p:cNvPr>
          <p:cNvSpPr>
            <a:spLocks noGrp="1"/>
          </p:cNvSpPr>
          <p:nvPr>
            <p:ph type="title"/>
          </p:nvPr>
        </p:nvSpPr>
        <p:spPr/>
        <p:txBody>
          <a:bodyPr/>
          <a:lstStyle/>
          <a:p>
            <a:r>
              <a:rPr lang="ru-RU" dirty="0"/>
              <a:t>«Балтику» решили продать</a:t>
            </a:r>
          </a:p>
        </p:txBody>
      </p:sp>
      <p:sp>
        <p:nvSpPr>
          <p:cNvPr id="3" name="Объект 2">
            <a:extLst>
              <a:ext uri="{FF2B5EF4-FFF2-40B4-BE49-F238E27FC236}">
                <a16:creationId xmlns:a16="http://schemas.microsoft.com/office/drawing/2014/main" id="{BA7D357C-930E-47B1-A4AA-516E3B1CB65D}"/>
              </a:ext>
            </a:extLst>
          </p:cNvPr>
          <p:cNvSpPr>
            <a:spLocks noGrp="1"/>
          </p:cNvSpPr>
          <p:nvPr>
            <p:ph idx="1"/>
          </p:nvPr>
        </p:nvSpPr>
        <p:spPr>
          <a:xfrm>
            <a:off x="1097280" y="1845733"/>
            <a:ext cx="4998720" cy="4589250"/>
          </a:xfrm>
        </p:spPr>
        <p:txBody>
          <a:bodyPr>
            <a:normAutofit fontScale="77500" lnSpcReduction="20000"/>
          </a:bodyPr>
          <a:lstStyle/>
          <a:p>
            <a:r>
              <a:rPr lang="ru-RU" dirty="0"/>
              <a:t>Датская пивоваренная компания Carlsberg задумалась о продаже российских активов производителю газированных напитков «Черноголовка». Об этом сообщает датское издание </a:t>
            </a:r>
            <a:r>
              <a:rPr lang="ru-RU" dirty="0" err="1"/>
              <a:t>Berlingske</a:t>
            </a:r>
            <a:r>
              <a:rPr lang="ru-RU" dirty="0"/>
              <a:t>.</a:t>
            </a:r>
          </a:p>
          <a:p>
            <a:r>
              <a:rPr lang="ru-RU" dirty="0"/>
              <a:t>«Черноголовка» может купить дочернюю компанию Carlsberg «Балтика». Интерес к приобретению российская компания решила проявить после того, как Carlsberg сообщила об уходе с российского рынка. Другой заинтересованной стороной названа израильская компания CBC.</a:t>
            </a:r>
          </a:p>
          <a:p>
            <a:r>
              <a:rPr lang="ru-RU" dirty="0"/>
              <a:t>У «Балтики» имеется восемь пивоваренных заводов, число сотрудников превышает 8300 человек. По данным датского издания, российский бизнес Carlsberg оценивается почти в 20 миллиардов крон (2,94 миллиарда долларов).</a:t>
            </a:r>
          </a:p>
          <a:p>
            <a:r>
              <a:rPr lang="ru-RU" dirty="0"/>
              <a:t>Об уходе из России Carlsberg объявила в конце марта. До этого заявления пивоваренная компания приостановила новые инвестиции в России и прекратила поставки российским пивоваренным заводам. Также об уходе с российского рынка заявила немецкая компания Heineken.</a:t>
            </a:r>
          </a:p>
        </p:txBody>
      </p:sp>
      <p:pic>
        <p:nvPicPr>
          <p:cNvPr id="4" name="Picture 4">
            <a:extLst>
              <a:ext uri="{FF2B5EF4-FFF2-40B4-BE49-F238E27FC236}">
                <a16:creationId xmlns:a16="http://schemas.microsoft.com/office/drawing/2014/main" id="{955B58B2-E18B-4D18-AA7B-11CC86B6F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95" y="21100"/>
            <a:ext cx="3193516" cy="53100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EBDF4BD-7FB5-4483-A97C-D7CA66DA0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663" y="1894604"/>
            <a:ext cx="5874805" cy="391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3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B2D6A7-F326-4656-AFF5-890F6AFBA7A2}"/>
              </a:ext>
            </a:extLst>
          </p:cNvPr>
          <p:cNvSpPr>
            <a:spLocks noGrp="1"/>
          </p:cNvSpPr>
          <p:nvPr>
            <p:ph type="title"/>
          </p:nvPr>
        </p:nvSpPr>
        <p:spPr/>
        <p:txBody>
          <a:bodyPr>
            <a:noAutofit/>
          </a:bodyPr>
          <a:lstStyle/>
          <a:p>
            <a:r>
              <a:rPr lang="ru-RU" sz="4000" dirty="0"/>
              <a:t>Доллар опустился ниже 80 рублей впервые с 23 февраля</a:t>
            </a:r>
          </a:p>
        </p:txBody>
      </p:sp>
      <p:sp>
        <p:nvSpPr>
          <p:cNvPr id="3" name="Объект 2">
            <a:extLst>
              <a:ext uri="{FF2B5EF4-FFF2-40B4-BE49-F238E27FC236}">
                <a16:creationId xmlns:a16="http://schemas.microsoft.com/office/drawing/2014/main" id="{3374307C-6A2C-459E-A2D5-4FF11562EAA9}"/>
              </a:ext>
            </a:extLst>
          </p:cNvPr>
          <p:cNvSpPr>
            <a:spLocks noGrp="1"/>
          </p:cNvSpPr>
          <p:nvPr>
            <p:ph idx="1"/>
          </p:nvPr>
        </p:nvSpPr>
        <p:spPr>
          <a:xfrm>
            <a:off x="6096000" y="1845732"/>
            <a:ext cx="5059680" cy="4725665"/>
          </a:xfrm>
        </p:spPr>
        <p:txBody>
          <a:bodyPr>
            <a:normAutofit fontScale="70000" lnSpcReduction="20000"/>
          </a:bodyPr>
          <a:lstStyle/>
          <a:p>
            <a:r>
              <a:rPr lang="ru-RU" dirty="0"/>
              <a:t>Доллар и евро активно дешевеют на Московской бирже в среду вечером, доллар упал ниже отметки 80 руб. впервые с 23 февраля, евро торгуется по направлению к отметке 87 руб. Тем самым рубль полностью отыграл потери с начала военной спецоперации на Украине.</a:t>
            </a:r>
          </a:p>
          <a:p>
            <a:r>
              <a:rPr lang="ru-RU" dirty="0"/>
              <a:t>Курс доллара составил 79,9 руб./$1 в 18:32 по Москве, что на 3,3 рубля ниже уровня закрытия предыдущих торгов. Евро стоил 87,35 руб./EUR1, подешевев на 4,1 рубля. </a:t>
            </a:r>
          </a:p>
          <a:p>
            <a:r>
              <a:rPr lang="ru-RU" dirty="0"/>
              <a:t>Как отмечают эксперты "Интерфакс-ЦЭА", рубль заметно укрепляется к доллару и евро на вечерних торгах, усилив темпы роста после объявления о введении США блокирующих санкций в отношении Сбербанка и </a:t>
            </a:r>
            <a:r>
              <a:rPr lang="ru-RU" dirty="0" err="1"/>
              <a:t>Альфа-банка</a:t>
            </a:r>
            <a:r>
              <a:rPr lang="ru-RU" dirty="0"/>
              <a:t>. Белый дом также полностью запретил новые инвестиции в РФ. Кроме того, в санкционный список Великобритании попала очередная группа бизнесменов и банков из России.</a:t>
            </a:r>
          </a:p>
          <a:p>
            <a:r>
              <a:rPr lang="ru-RU" dirty="0"/>
              <a:t>Динамика рубля объясняется тем фактом, что участники рынка полагают, что новые санкции уже не смогут существенно ухудшить положение попавших под санкции объектов и экономическое состояние страны в целом, так как они в той или иной степени уже адаптировалась к ранее наложенным ограничениям и учтены в котировках нацвалюты.</a:t>
            </a:r>
          </a:p>
          <a:p>
            <a:endParaRPr lang="ru-RU" dirty="0"/>
          </a:p>
          <a:p>
            <a:endParaRPr lang="ru-RU" dirty="0"/>
          </a:p>
        </p:txBody>
      </p:sp>
      <p:pic>
        <p:nvPicPr>
          <p:cNvPr id="5" name="Рисунок 4">
            <a:extLst>
              <a:ext uri="{FF2B5EF4-FFF2-40B4-BE49-F238E27FC236}">
                <a16:creationId xmlns:a16="http://schemas.microsoft.com/office/drawing/2014/main" id="{627C2AF8-2346-476B-881F-34232B897767}"/>
              </a:ext>
            </a:extLst>
          </p:cNvPr>
          <p:cNvPicPr>
            <a:picLocks noChangeAspect="1"/>
          </p:cNvPicPr>
          <p:nvPr/>
        </p:nvPicPr>
        <p:blipFill>
          <a:blip r:embed="rId2"/>
          <a:stretch>
            <a:fillRect/>
          </a:stretch>
        </p:blipFill>
        <p:spPr>
          <a:xfrm>
            <a:off x="70437" y="0"/>
            <a:ext cx="2177107" cy="663724"/>
          </a:xfrm>
          <a:prstGeom prst="rect">
            <a:avLst/>
          </a:prstGeom>
        </p:spPr>
      </p:pic>
      <p:pic>
        <p:nvPicPr>
          <p:cNvPr id="5122" name="Picture 2">
            <a:extLst>
              <a:ext uri="{FF2B5EF4-FFF2-40B4-BE49-F238E27FC236}">
                <a16:creationId xmlns:a16="http://schemas.microsoft.com/office/drawing/2014/main" id="{48A6A048-06BF-4D7F-B8C3-A2BEEADDD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46" y="1837615"/>
            <a:ext cx="3408081" cy="22270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FAFA2BA-D5F1-42BD-954D-A33219600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7953" y="4064647"/>
            <a:ext cx="3243485" cy="21623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913E185-8A17-46AD-A338-99225E5D8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46" y="4064647"/>
            <a:ext cx="2626166" cy="162466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9933598-B438-4F9F-BF49-97D6AD9406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9627" y="2541659"/>
            <a:ext cx="2461811" cy="152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111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BE2DE0-31E3-4C55-84F3-6C96030D69A6}"/>
              </a:ext>
            </a:extLst>
          </p:cNvPr>
          <p:cNvSpPr>
            <a:spLocks noGrp="1"/>
          </p:cNvSpPr>
          <p:nvPr>
            <p:ph type="title"/>
          </p:nvPr>
        </p:nvSpPr>
        <p:spPr/>
        <p:txBody>
          <a:bodyPr>
            <a:normAutofit/>
          </a:bodyPr>
          <a:lstStyle/>
          <a:p>
            <a:r>
              <a:rPr lang="ru-RU" sz="4000" dirty="0"/>
              <a:t>Госдума приняла закон о делистинге российских компаний с иностранных бирж</a:t>
            </a:r>
          </a:p>
        </p:txBody>
      </p:sp>
      <p:sp>
        <p:nvSpPr>
          <p:cNvPr id="3" name="Объект 2">
            <a:extLst>
              <a:ext uri="{FF2B5EF4-FFF2-40B4-BE49-F238E27FC236}">
                <a16:creationId xmlns:a16="http://schemas.microsoft.com/office/drawing/2014/main" id="{45C799DB-A29F-4AF7-98A5-54AE601BBA14}"/>
              </a:ext>
            </a:extLst>
          </p:cNvPr>
          <p:cNvSpPr>
            <a:spLocks noGrp="1"/>
          </p:cNvSpPr>
          <p:nvPr>
            <p:ph idx="1"/>
          </p:nvPr>
        </p:nvSpPr>
        <p:spPr>
          <a:xfrm>
            <a:off x="1097280" y="1845734"/>
            <a:ext cx="4998720" cy="4546520"/>
          </a:xfrm>
        </p:spPr>
        <p:txBody>
          <a:bodyPr>
            <a:normAutofit fontScale="77500" lnSpcReduction="20000"/>
          </a:bodyPr>
          <a:lstStyle/>
          <a:p>
            <a:r>
              <a:rPr lang="ru-RU" dirty="0"/>
              <a:t>Госдума приняла в третьем, окончательном чтении закон о делистинге депозитарных расписок российских компаний с иностранных площадок с последующей конвертацией в российские ценные бумаги. Поправки внесены в федеральный закон «Об акционерных обществах» и ст. 5 федерального закона «Об аудиторской деятельности».</a:t>
            </a:r>
          </a:p>
          <a:p>
            <a:r>
              <a:rPr lang="ru-RU" dirty="0"/>
              <a:t>«Не допускаются размещение и (или) организация обращения за пределами Российской Федерации акций российских эмитентов посредством размещения в соответствии с иностранным правом ценных бумаг иностранных эмитентов, удостоверяющих права в отношении акций российских эмитентов»,— сказано в пояснительной записке к документу.</a:t>
            </a:r>
          </a:p>
          <a:p>
            <a:r>
              <a:rPr lang="ru-RU" dirty="0"/>
              <a:t>Обращение депозитарных расписок на иностранных площадках должно прекратиться через десять дней с момента опубликования закона. После публикации компаниям отводится пять рабочих дней на то, чтобы совершить «необходимые и достаточные» действия для расторжения договоров о размещении депозитарных расписок. Такой же срок предусмотрен на представление в Банк России подтверждающих документов.</a:t>
            </a:r>
          </a:p>
          <a:p>
            <a:endParaRPr lang="ru-RU" dirty="0"/>
          </a:p>
          <a:p>
            <a:endParaRPr lang="ru-RU" dirty="0"/>
          </a:p>
        </p:txBody>
      </p:sp>
      <p:pic>
        <p:nvPicPr>
          <p:cNvPr id="4" name="Picture 4">
            <a:extLst>
              <a:ext uri="{FF2B5EF4-FFF2-40B4-BE49-F238E27FC236}">
                <a16:creationId xmlns:a16="http://schemas.microsoft.com/office/drawing/2014/main" id="{A646ACF0-8086-4537-95C7-DA5E146D8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903492" cy="53570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5B58881D-0F1F-4B38-881C-ED098F8EF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702" y="2375572"/>
            <a:ext cx="5575938" cy="3136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092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B2F5CF-A5EE-42D0-ABAA-707D3B5BEC32}"/>
              </a:ext>
            </a:extLst>
          </p:cNvPr>
          <p:cNvSpPr>
            <a:spLocks noGrp="1"/>
          </p:cNvSpPr>
          <p:nvPr>
            <p:ph type="title"/>
          </p:nvPr>
        </p:nvSpPr>
        <p:spPr/>
        <p:txBody>
          <a:bodyPr/>
          <a:lstStyle/>
          <a:p>
            <a:r>
              <a:rPr lang="ru-RU" dirty="0"/>
              <a:t>Источники информации</a:t>
            </a:r>
            <a:endParaRPr lang="en-US" dirty="0"/>
          </a:p>
        </p:txBody>
      </p:sp>
      <p:sp>
        <p:nvSpPr>
          <p:cNvPr id="3" name="Объект 2">
            <a:extLst>
              <a:ext uri="{FF2B5EF4-FFF2-40B4-BE49-F238E27FC236}">
                <a16:creationId xmlns:a16="http://schemas.microsoft.com/office/drawing/2014/main" id="{FC50D1E4-37A6-4925-A9F3-31CB3187E39D}"/>
              </a:ext>
            </a:extLst>
          </p:cNvPr>
          <p:cNvSpPr>
            <a:spLocks noGrp="1"/>
          </p:cNvSpPr>
          <p:nvPr>
            <p:ph idx="1"/>
          </p:nvPr>
        </p:nvSpPr>
        <p:spPr/>
        <p:txBody>
          <a:bodyPr>
            <a:normAutofit fontScale="85000" lnSpcReduction="20000"/>
          </a:bodyPr>
          <a:lstStyle/>
          <a:p>
            <a:pPr>
              <a:buFont typeface="Wingdings" panose="05000000000000000000" pitchFamily="2" charset="2"/>
              <a:buChar char="q"/>
            </a:pPr>
            <a:r>
              <a:rPr lang="ru-RU" dirty="0"/>
              <a:t>«Балтику» решили продать: Бизнес: Экономика: Lenta.ru. — Текст: электронный // lenta.ru: [сайт]. — URL: https://lenta.ru/news/2022/04/06/berlingske/?utm_source=yxnews&amp;utm_medium=desktop (дата обращения: 06.04.2022).</a:t>
            </a:r>
          </a:p>
          <a:p>
            <a:pPr>
              <a:buFont typeface="Wingdings" panose="05000000000000000000" pitchFamily="2" charset="2"/>
              <a:buChar char="q"/>
            </a:pPr>
            <a:r>
              <a:rPr lang="ru-RU" dirty="0"/>
              <a:t>Выдача кредитов наличными в России упала почти на 90 процентов: Капитал: Экономика: Lenta.ru. — Текст: электронный // lenta.ru: [сайт]. — URL: https://lenta.ru/news/2022/04/06/potreb/?utm_source=yxnews&amp;utm_medium=desktop (дата обращения: 06.04.2022).</a:t>
            </a:r>
          </a:p>
          <a:p>
            <a:pPr>
              <a:buFont typeface="Wingdings" panose="05000000000000000000" pitchFamily="2" charset="2"/>
              <a:buChar char="q"/>
            </a:pPr>
            <a:r>
              <a:rPr lang="ru-RU" dirty="0"/>
              <a:t>Доллар опустился ниже 80 руб. впервые с 23 февраля. — Текст: электронный // interfax.ru: [сайт]. — URL: https://www.interfax.ru/business/833545 (дата обращения: 06.04.2022).</a:t>
            </a:r>
          </a:p>
          <a:p>
            <a:pPr>
              <a:buFont typeface="Wingdings" panose="05000000000000000000" pitchFamily="2" charset="2"/>
              <a:buChar char="q"/>
            </a:pPr>
            <a:r>
              <a:rPr lang="ru-RU" dirty="0"/>
              <a:t>Недельная инфляция впервые после ужесточения санкций опустилась ниже 1% — РБК. — Текст: электронный // rbc.ru: [сайт]. — URL: https://www.rbc.ru/economics/06/04/2022/624d93a79a7947553f9e4b9a?utm_source=yxnews&amp;utm_medium=desktop (дата обращения: 06.04.2022).</a:t>
            </a:r>
          </a:p>
          <a:p>
            <a:pPr>
              <a:buFont typeface="Wingdings" panose="05000000000000000000" pitchFamily="2" charset="2"/>
              <a:buChar char="q"/>
            </a:pPr>
            <a:r>
              <a:rPr lang="ru-RU" dirty="0"/>
              <a:t>ФНС и МВД начали отслеживать куплю-продажу валюты в соцсетях - Новости – Финансы – Коммерсантъ. — Текст: электронный // kommersant.ru: [сайт]. — URL: https://www.kommersant.ru/doc/5294478?utm_source=yxnews&amp;utm_medium=desktop (дата обращения: 06.04.2022).</a:t>
            </a:r>
          </a:p>
          <a:p>
            <a:pPr>
              <a:buFont typeface="Wingdings" panose="05000000000000000000" pitchFamily="2" charset="2"/>
              <a:buChar char="q"/>
            </a:pPr>
            <a:endParaRPr lang="en-US" dirty="0"/>
          </a:p>
        </p:txBody>
      </p:sp>
      <p:pic>
        <p:nvPicPr>
          <p:cNvPr id="4" name="Picture 2">
            <a:extLst>
              <a:ext uri="{FF2B5EF4-FFF2-40B4-BE49-F238E27FC236}">
                <a16:creationId xmlns:a16="http://schemas.microsoft.com/office/drawing/2014/main" id="{097ACAFC-C44A-490B-AFEB-0F6233DDBA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18"/>
          <a:stretch/>
        </p:blipFill>
        <p:spPr bwMode="auto">
          <a:xfrm>
            <a:off x="1097280" y="5869095"/>
            <a:ext cx="5147945" cy="3524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BEAA48-FE2F-4041-AC78-6AB448DE9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0"/>
          <a:stretch/>
        </p:blipFill>
        <p:spPr bwMode="auto">
          <a:xfrm>
            <a:off x="5903119" y="5869094"/>
            <a:ext cx="5252561" cy="35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739599"/>
      </p:ext>
    </p:extLst>
  </p:cSld>
  <p:clrMapOvr>
    <a:masterClrMapping/>
  </p:clrMapOvr>
</p:sld>
</file>

<file path=ppt/theme/theme1.xml><?xml version="1.0" encoding="utf-8"?>
<a:theme xmlns:a="http://schemas.openxmlformats.org/drawingml/2006/main" name="Ретро">
  <a:themeElements>
    <a:clrScheme name="ЭкГео_1">
      <a:dk1>
        <a:sysClr val="windowText" lastClr="000000"/>
      </a:dk1>
      <a:lt1>
        <a:sysClr val="window" lastClr="FFFFFF"/>
      </a:lt1>
      <a:dk2>
        <a:srgbClr val="696464"/>
      </a:dk2>
      <a:lt2>
        <a:srgbClr val="E9E5DC"/>
      </a:lt2>
      <a:accent1>
        <a:srgbClr val="900000"/>
      </a:accent1>
      <a:accent2>
        <a:srgbClr val="900000"/>
      </a:accent2>
      <a:accent3>
        <a:srgbClr val="A28E6A"/>
      </a:accent3>
      <a:accent4>
        <a:srgbClr val="956251"/>
      </a:accent4>
      <a:accent5>
        <a:srgbClr val="918485"/>
      </a:accent5>
      <a:accent6>
        <a:srgbClr val="855D5D"/>
      </a:accent6>
      <a:hlink>
        <a:srgbClr val="CC9900"/>
      </a:hlink>
      <a:folHlink>
        <a:srgbClr val="96A9A9"/>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docProps/app.xml><?xml version="1.0" encoding="utf-8"?>
<Properties xmlns="http://schemas.openxmlformats.org/officeDocument/2006/extended-properties" xmlns:vt="http://schemas.openxmlformats.org/officeDocument/2006/docPropsVTypes">
  <Template>Retrospect</Template>
  <TotalTime>64</TotalTime>
  <Words>1422</Words>
  <Application>Microsoft Office PowerPoint</Application>
  <PresentationFormat>Широкоэкранный</PresentationFormat>
  <Paragraphs>47</Paragraphs>
  <Slides>9</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9</vt:i4>
      </vt:variant>
    </vt:vector>
  </HeadingPairs>
  <TitlesOfParts>
    <vt:vector size="14" baseType="lpstr">
      <vt:lpstr>Arial</vt:lpstr>
      <vt:lpstr>Calibri</vt:lpstr>
      <vt:lpstr>Calibri Light</vt:lpstr>
      <vt:lpstr>Wingdings</vt:lpstr>
      <vt:lpstr>Ретро</vt:lpstr>
      <vt:lpstr>Тема: Экономические новости России.</vt:lpstr>
      <vt:lpstr>Содержание</vt:lpstr>
      <vt:lpstr>Недельная инфляция впервые после ужесточения санкций опустилась ниже 1%</vt:lpstr>
      <vt:lpstr>ФНС и МВД отслеживают куплю продажу валюты в соцсетях</vt:lpstr>
      <vt:lpstr>Выдача кредитов наличными в России упала почти на 90%</vt:lpstr>
      <vt:lpstr>«Балтику» решили продать</vt:lpstr>
      <vt:lpstr>Доллар опустился ниже 80 рублей впервые с 23 февраля</vt:lpstr>
      <vt:lpstr>Госдума приняла закон о делистинге российских компаний с иностранных бирж</vt:lpstr>
      <vt:lpstr>Источники информации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Тема: .</dc:title>
  <dc:creator>Alexander Podstrechnyy</dc:creator>
  <cp:lastModifiedBy>Alexander Podstrechnyy</cp:lastModifiedBy>
  <cp:revision>88</cp:revision>
  <dcterms:created xsi:type="dcterms:W3CDTF">2021-10-05T14:38:21Z</dcterms:created>
  <dcterms:modified xsi:type="dcterms:W3CDTF">2022-04-06T18:26:02Z</dcterms:modified>
</cp:coreProperties>
</file>